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6" r:id="rId3"/>
    <p:sldId id="367" r:id="rId4"/>
    <p:sldId id="368" r:id="rId5"/>
    <p:sldId id="369" r:id="rId6"/>
    <p:sldId id="370" r:id="rId7"/>
    <p:sldId id="371" r:id="rId8"/>
    <p:sldId id="387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8" r:id="rId23"/>
    <p:sldId id="389" r:id="rId24"/>
    <p:sldId id="385" r:id="rId25"/>
    <p:sldId id="386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8E00B1-00E0-420B-86CE-1E1BD8DD0C51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9E6934-5119-4EAC-BE4E-80A45BB305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2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64ECEF-5EC6-4406-8841-1DFBF6B3206F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ACFEDF-893E-4DFD-A343-685B366F79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sedornelas.com.br/artigos/video-inspirador-para-quem-pensa-em-empreende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err="1"/>
              <a:t>Video</a:t>
            </a:r>
            <a:r>
              <a:rPr lang="pt-BR" dirty="0"/>
              <a:t>:</a:t>
            </a:r>
          </a:p>
          <a:p>
            <a:r>
              <a:rPr lang="pt-BR" dirty="0">
                <a:hlinkClick r:id="rId3"/>
              </a:rPr>
              <a:t>http://www.josedornelas.com.br/artigos/video-inspirador-para-quem-pensa-em-empreender/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3E935B-99AD-40B0-A21F-8F1202ABA6AB}" type="slidenum">
              <a:rPr lang="en-US" smtClean="0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ideo" Target="empreende%20flying%20logo-1.wmv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5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2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1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preende flying logo-1.wmv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9844C3D2-67F2-4124-81A6-C3948808CA62}" type="datetimeFigureOut">
              <a:rPr lang="pt-BR"/>
              <a:pPr>
                <a:defRPr/>
              </a:pPr>
              <a:t>23/02/2018</a:t>
            </a:fld>
            <a:endParaRPr lang="pt-B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E475EAE7-136D-448B-B08A-3D4614A1C0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242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0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www.josedornelas.com</a:t>
            </a:r>
          </a:p>
        </p:txBody>
      </p:sp>
    </p:spTree>
    <p:extLst>
      <p:ext uri="{BB962C8B-B14F-4D97-AF65-F5344CB8AC3E}">
        <p14:creationId xmlns:p14="http://schemas.microsoft.com/office/powerpoint/2010/main" val="123545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70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F2A81B54-665E-4065-A6C3-6BC5B868B9A8}" type="datetimeFigureOut">
              <a:rPr lang="pt-BR"/>
              <a:pPr>
                <a:defRPr/>
              </a:pPr>
              <a:t>23/02/2018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1C82C093-E037-4AFC-AF25-888E5E68C9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53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 useBgFill="1">
        <p:nvSpPr>
          <p:cNvPr id="5" name="Retângulo de cantos arredondados 4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02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 useBgFill="1">
        <p:nvSpPr>
          <p:cNvPr id="5" name="Retângulo de cantos arredondados 4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715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324600" y="6408738"/>
            <a:ext cx="23510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3" r:id="rId4"/>
    <p:sldLayoutId id="2147484280" r:id="rId5"/>
    <p:sldLayoutId id="2147484274" r:id="rId6"/>
    <p:sldLayoutId id="2147484281" r:id="rId7"/>
    <p:sldLayoutId id="2147484275" r:id="rId8"/>
    <p:sldLayoutId id="214748427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136904" cy="3313112"/>
          </a:xfrm>
        </p:spPr>
        <p:txBody>
          <a:bodyPr/>
          <a:lstStyle/>
          <a:p>
            <a:pPr marR="0" algn="ctr" eaLnBrk="1" hangingPunct="1">
              <a:spcBef>
                <a:spcPts val="0"/>
              </a:spcBef>
            </a:pPr>
            <a:r>
              <a:rPr lang="pt-BR" sz="4000" b="1" dirty="0">
                <a:solidFill>
                  <a:srgbClr val="002060"/>
                </a:solidFill>
              </a:rPr>
              <a:t>Universidade de São Paulo</a:t>
            </a:r>
          </a:p>
          <a:p>
            <a:pPr marR="0" algn="ctr" eaLnBrk="1" hangingPunct="1">
              <a:spcBef>
                <a:spcPts val="0"/>
              </a:spcBef>
            </a:pPr>
            <a:endParaRPr lang="pt-BR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>
              <a:spcBef>
                <a:spcPts val="0"/>
              </a:spcBef>
            </a:pPr>
            <a:endParaRPr lang="pt-BR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>
              <a:spcBef>
                <a:spcPts val="0"/>
              </a:spcBef>
            </a:pPr>
            <a:endParaRPr lang="pt-BR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>
              <a:spcBef>
                <a:spcPts val="0"/>
              </a:spcBef>
            </a:pPr>
            <a:endParaRPr lang="pt-BR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>
              <a:spcBef>
                <a:spcPts val="0"/>
              </a:spcBef>
            </a:pPr>
            <a:endParaRPr lang="pt-BR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>
              <a:spcBef>
                <a:spcPts val="0"/>
              </a:spcBef>
            </a:pPr>
            <a:endParaRPr lang="pt-BR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>
              <a:spcBef>
                <a:spcPts val="0"/>
              </a:spcBef>
            </a:pPr>
            <a:r>
              <a:rPr lang="pt-BR" sz="3200" b="1" dirty="0">
                <a:solidFill>
                  <a:srgbClr val="002060"/>
                </a:solidFill>
                <a:latin typeface="Arial Rounded MT Bold" pitchFamily="34" charset="0"/>
              </a:rPr>
              <a:t>Quem é o empreendedor?</a:t>
            </a:r>
          </a:p>
          <a:p>
            <a:pPr marR="0" algn="ctr" eaLnBrk="1" hangingPunct="1"/>
            <a:endParaRPr lang="pt-BR" sz="2000" b="1" dirty="0">
              <a:solidFill>
                <a:srgbClr val="002060"/>
              </a:solidFill>
            </a:endParaRPr>
          </a:p>
          <a:p>
            <a:pPr marR="0" algn="ctr" eaLnBrk="1" hangingPunct="1"/>
            <a:r>
              <a:rPr lang="pt-BR" sz="2000" dirty="0">
                <a:solidFill>
                  <a:schemeClr val="tx1"/>
                </a:solidFill>
              </a:rPr>
              <a:t>josedornelas.com.br</a:t>
            </a:r>
          </a:p>
          <a:p>
            <a:pPr marR="0" algn="ctr" eaLnBrk="1" hangingPunct="1"/>
            <a:endParaRPr lang="pt-BR" sz="2000" dirty="0">
              <a:solidFill>
                <a:schemeClr val="tx1"/>
              </a:solidFill>
            </a:endParaRPr>
          </a:p>
          <a:p>
            <a:pPr marR="0" algn="ctr" eaLnBrk="1" hangingPunct="1"/>
            <a:r>
              <a:rPr lang="pt-BR" sz="2000" dirty="0">
                <a:solidFill>
                  <a:schemeClr val="tx1"/>
                </a:solidFill>
              </a:rPr>
              <a:t> /</a:t>
            </a:r>
            <a:r>
              <a:rPr lang="pt-BR" sz="2000" dirty="0" err="1">
                <a:solidFill>
                  <a:schemeClr val="tx1"/>
                </a:solidFill>
              </a:rPr>
              <a:t>JoseDornelasEmpreende</a:t>
            </a:r>
            <a:endParaRPr lang="pt-BR" sz="2000" dirty="0">
              <a:solidFill>
                <a:schemeClr val="tx1"/>
              </a:solidFill>
            </a:endParaRPr>
          </a:p>
          <a:p>
            <a:pPr marR="0" algn="l" eaLnBrk="1" hangingPunct="1"/>
            <a:r>
              <a:rPr lang="pt-BR" sz="2000" dirty="0">
                <a:solidFill>
                  <a:schemeClr val="tx1"/>
                </a:solidFill>
              </a:rPr>
              <a:t>                               /</a:t>
            </a:r>
            <a:r>
              <a:rPr lang="pt-BR" sz="2000" dirty="0" err="1">
                <a:solidFill>
                  <a:schemeClr val="tx1"/>
                </a:solidFill>
              </a:rPr>
              <a:t>JoseDornelasEmp</a:t>
            </a:r>
            <a:endParaRPr lang="pt-BR" sz="2000" dirty="0">
              <a:solidFill>
                <a:schemeClr val="tx1"/>
              </a:solidFill>
            </a:endParaRPr>
          </a:p>
          <a:p>
            <a:pPr marR="0" algn="ctr" eaLnBrk="1" hangingPunct="1"/>
            <a:endParaRPr lang="pt-BR" sz="2400" b="1" dirty="0">
              <a:solidFill>
                <a:srgbClr val="002060"/>
              </a:solidFill>
            </a:endParaRPr>
          </a:p>
          <a:p>
            <a:pPr marR="0" eaLnBrk="1" hangingPunct="1"/>
            <a:endParaRPr lang="pt-BR" sz="3200" b="1" dirty="0"/>
          </a:p>
        </p:txBody>
      </p:sp>
      <p:pic>
        <p:nvPicPr>
          <p:cNvPr id="7" name="Picture 6" descr="http://i1351.photobucket.com/albums/p784/constanca_v/facebook-mini-logo_zpsd11e1e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95553"/>
            <a:ext cx="264462" cy="2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37551C-3250-47CA-BA8B-A78614B48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74" y="1582866"/>
            <a:ext cx="3529852" cy="2488256"/>
          </a:xfrm>
          <a:prstGeom prst="rect">
            <a:avLst/>
          </a:prstGeom>
        </p:spPr>
      </p:pic>
      <p:pic>
        <p:nvPicPr>
          <p:cNvPr id="9" name="Picture 8" descr="Resultado de imagem para logo facebook">
            <a:extLst>
              <a:ext uri="{FF2B5EF4-FFF2-40B4-BE49-F238E27FC236}">
                <a16:creationId xmlns:a16="http://schemas.microsoft.com/office/drawing/2014/main" id="{ACE224AE-34DF-48F2-97C3-4F1A79A0F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27054" r="66215" b="41547"/>
          <a:stretch/>
        </p:blipFill>
        <p:spPr bwMode="auto">
          <a:xfrm>
            <a:off x="2750676" y="6165304"/>
            <a:ext cx="309156" cy="3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d\Documents\Empreende\palestras\tiposempreendedor\post empreended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827213"/>
            <a:ext cx="9180513" cy="91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1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d\Documents\Empreende\palestras\tiposempreendedor\post empreende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95463"/>
            <a:ext cx="9183688" cy="918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50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d\Documents\Empreende\palestras\tiposempreendedor\post empreendedo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684338"/>
            <a:ext cx="9180513" cy="91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d\Documents\Empreende\palestras\tiposempreendedor\post empreendedo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55775"/>
            <a:ext cx="9180513" cy="91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6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d\Documents\Empreende\palestras\tiposempreendedor\post empreendedo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55775"/>
            <a:ext cx="9180513" cy="91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2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d\Documents\Empreende\palestras\tiposempreendedor\post empreendedo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19263"/>
            <a:ext cx="9180513" cy="91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1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d\Documents\Empreende\palestras\tiposempreendedor\post empreendedo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651000"/>
            <a:ext cx="9180513" cy="91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5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d\Documents\Empreende\palestras\tiposempreendedor\post empreendedor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684338"/>
            <a:ext cx="9180513" cy="91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60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Mitos e verdades (Brasil, livro “Empreendedorismo na Prática”)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711350"/>
            <a:ext cx="8229600" cy="4525962"/>
          </a:xfrm>
        </p:spPr>
        <p:txBody>
          <a:bodyPr/>
          <a:lstStyle/>
          <a:p>
            <a:r>
              <a:rPr lang="pt-BR" altLang="pt-BR"/>
              <a:t>Experiência anterior no ramo: </a:t>
            </a:r>
            <a:r>
              <a:rPr lang="pt-BR" altLang="pt-BR">
                <a:solidFill>
                  <a:srgbClr val="0066FF"/>
                </a:solidFill>
              </a:rPr>
              <a:t>VERDADE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r>
              <a:rPr lang="pt-BR" altLang="pt-BR"/>
              <a:t>Idéia desenvolvida na garagem: </a:t>
            </a:r>
            <a:r>
              <a:rPr lang="pt-BR" altLang="pt-BR">
                <a:solidFill>
                  <a:schemeClr val="accent2"/>
                </a:solidFill>
              </a:rPr>
              <a:t>MITO</a:t>
            </a:r>
          </a:p>
          <a:p>
            <a:pPr lvl="1"/>
            <a:r>
              <a:rPr lang="pt-BR" altLang="pt-BR"/>
              <a:t>criatividade não é tudo</a:t>
            </a:r>
          </a:p>
          <a:p>
            <a:pPr lvl="1">
              <a:buFont typeface="Verdana" panose="020B0604030504040204" pitchFamily="34" charset="0"/>
              <a:buNone/>
            </a:pPr>
            <a:endParaRPr lang="pt-BR" altLang="pt-BR"/>
          </a:p>
          <a:p>
            <a:r>
              <a:rPr lang="pt-BR" altLang="pt-BR"/>
              <a:t>Relacionamento/networking: </a:t>
            </a:r>
            <a:r>
              <a:rPr lang="pt-BR" altLang="pt-BR">
                <a:solidFill>
                  <a:srgbClr val="0066FF"/>
                </a:solidFill>
              </a:rPr>
              <a:t>VERDADE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401912"/>
            <a:ext cx="61833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369867"/>
            <a:ext cx="61102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43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de cantos arredondados 6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Mitos e verdades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Sorte: </a:t>
            </a:r>
            <a:r>
              <a:rPr lang="pt-BR" altLang="pt-BR">
                <a:solidFill>
                  <a:schemeClr val="accent2"/>
                </a:solidFill>
              </a:rPr>
              <a:t>MITO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r>
              <a:rPr lang="pt-BR" altLang="pt-BR"/>
              <a:t>Planejamento: </a:t>
            </a:r>
            <a:r>
              <a:rPr lang="pt-BR" altLang="pt-BR">
                <a:solidFill>
                  <a:srgbClr val="0066FF"/>
                </a:solidFill>
              </a:rPr>
              <a:t>VERDADE</a:t>
            </a:r>
          </a:p>
          <a:p>
            <a:pPr lvl="1"/>
            <a:r>
              <a:rPr lang="pt-BR" altLang="pt-BR"/>
              <a:t>intuição x planejamento</a:t>
            </a:r>
          </a:p>
          <a:p>
            <a:pPr lvl="1"/>
            <a:endParaRPr lang="pt-BR" altLang="pt-BR"/>
          </a:p>
          <a:p>
            <a:endParaRPr lang="pt-BR" altLang="pt-BR"/>
          </a:p>
          <a:p>
            <a:r>
              <a:rPr lang="pt-BR" altLang="pt-BR"/>
              <a:t>Risco calculado: </a:t>
            </a:r>
            <a:r>
              <a:rPr lang="pt-BR" altLang="pt-BR">
                <a:solidFill>
                  <a:srgbClr val="0066FF"/>
                </a:solidFill>
              </a:rPr>
              <a:t>VERDADE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135188"/>
            <a:ext cx="61102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238923"/>
            <a:ext cx="6146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26558"/>
            <a:ext cx="60753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6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O empreendedor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lvl="1"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r>
              <a:rPr lang="pt-BR" altLang="pt-BR" sz="1800" dirty="0"/>
              <a:t>“O empreendedor é aquele que destrói a ordem econômica existente através da introdução de novos produtos e serviços, pela criação de novas formas de organização, ou pela exploração de novos recursos e materiais” </a:t>
            </a:r>
            <a:r>
              <a:rPr lang="pt-BR" altLang="pt-BR" sz="1800" dirty="0">
                <a:solidFill>
                  <a:srgbClr val="002060"/>
                </a:solidFill>
              </a:rPr>
              <a:t>Joseph </a:t>
            </a:r>
            <a:r>
              <a:rPr lang="pt-BR" altLang="pt-BR" sz="1800" dirty="0" err="1">
                <a:solidFill>
                  <a:srgbClr val="002060"/>
                </a:solidFill>
              </a:rPr>
              <a:t>Schumpeter</a:t>
            </a:r>
            <a:r>
              <a:rPr lang="pt-BR" altLang="pt-BR" sz="1800" dirty="0">
                <a:solidFill>
                  <a:srgbClr val="002060"/>
                </a:solidFill>
              </a:rPr>
              <a:t> </a:t>
            </a:r>
            <a:r>
              <a:rPr lang="pt-BR" altLang="pt-BR" sz="1800" dirty="0">
                <a:solidFill>
                  <a:schemeClr val="bg2"/>
                </a:solidFill>
              </a:rPr>
              <a:t>(1949)</a:t>
            </a:r>
          </a:p>
          <a:p>
            <a:pPr>
              <a:buFontTx/>
              <a:buNone/>
            </a:pPr>
            <a:endParaRPr lang="pt-BR" altLang="pt-BR" sz="1800" dirty="0"/>
          </a:p>
          <a:p>
            <a:pPr>
              <a:buFontTx/>
              <a:buNone/>
            </a:pPr>
            <a:endParaRPr lang="pt-BR" altLang="pt-BR" sz="1800" dirty="0"/>
          </a:p>
          <a:p>
            <a:pPr>
              <a:buFontTx/>
              <a:buNone/>
            </a:pPr>
            <a:r>
              <a:rPr lang="pt-BR" altLang="pt-BR" sz="1800" dirty="0"/>
              <a:t>“É aquele que faz acontecer, se antecipa aos fatos e tem uma visão futura da organização” </a:t>
            </a:r>
            <a:r>
              <a:rPr lang="pt-BR" altLang="pt-BR" sz="1800" dirty="0">
                <a:solidFill>
                  <a:srgbClr val="002060"/>
                </a:solidFill>
              </a:rPr>
              <a:t>José Dornelas (2001)</a:t>
            </a:r>
            <a:endParaRPr lang="pt-BR" altLang="pt-BR" sz="1800" b="0" dirty="0">
              <a:solidFill>
                <a:srgbClr val="002060"/>
              </a:solidFill>
            </a:endParaRP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63530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de cantos arredondados 6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Mitos e verdades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Ganhar dinheiro: </a:t>
            </a:r>
            <a:r>
              <a:rPr lang="pt-BR" altLang="pt-BR">
                <a:solidFill>
                  <a:schemeClr val="accent2"/>
                </a:solidFill>
              </a:rPr>
              <a:t>MITO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r>
              <a:rPr lang="pt-BR" altLang="pt-BR"/>
              <a:t>Trabalhar menos: </a:t>
            </a:r>
            <a:r>
              <a:rPr lang="pt-BR" altLang="pt-BR">
                <a:solidFill>
                  <a:schemeClr val="accent2"/>
                </a:solidFill>
              </a:rPr>
              <a:t>MITO</a:t>
            </a:r>
          </a:p>
          <a:p>
            <a:endParaRPr lang="pt-BR" altLang="pt-BR"/>
          </a:p>
          <a:p>
            <a:endParaRPr lang="pt-BR" altLang="pt-BR"/>
          </a:p>
          <a:p>
            <a:r>
              <a:rPr lang="pt-BR" altLang="pt-BR"/>
              <a:t>Usar os próprios recursos: </a:t>
            </a:r>
            <a:r>
              <a:rPr lang="pt-BR" altLang="pt-BR">
                <a:solidFill>
                  <a:srgbClr val="0066FF"/>
                </a:solidFill>
              </a:rPr>
              <a:t>VERDADE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225675"/>
            <a:ext cx="614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3816523"/>
            <a:ext cx="61102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211663"/>
            <a:ext cx="61102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652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de cantos arredondados 6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Mitos e verdades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Família empreendedora: </a:t>
            </a:r>
            <a:r>
              <a:rPr lang="pt-BR" altLang="pt-BR">
                <a:solidFill>
                  <a:srgbClr val="0066FF"/>
                </a:solidFill>
              </a:rPr>
              <a:t>VERDADE</a:t>
            </a:r>
          </a:p>
          <a:p>
            <a:endParaRPr lang="pt-BR" altLang="pt-BR"/>
          </a:p>
          <a:p>
            <a:endParaRPr lang="pt-BR" altLang="pt-BR"/>
          </a:p>
          <a:p>
            <a:pPr>
              <a:spcBef>
                <a:spcPts val="800"/>
              </a:spcBef>
            </a:pPr>
            <a:r>
              <a:rPr lang="pt-BR" altLang="pt-BR"/>
              <a:t>Empreendedor nato: </a:t>
            </a:r>
            <a:r>
              <a:rPr lang="pt-BR" altLang="pt-BR">
                <a:solidFill>
                  <a:schemeClr val="accent2"/>
                </a:solidFill>
              </a:rPr>
              <a:t>MITO</a:t>
            </a:r>
          </a:p>
          <a:p>
            <a:endParaRPr lang="pt-BR" altLang="pt-BR"/>
          </a:p>
          <a:p>
            <a:endParaRPr lang="pt-BR" altLang="pt-BR"/>
          </a:p>
          <a:p>
            <a:pPr>
              <a:spcBef>
                <a:spcPts val="800"/>
              </a:spcBef>
            </a:pPr>
            <a:r>
              <a:rPr lang="pt-BR" altLang="pt-BR"/>
              <a:t>Ter sócios não é bom: </a:t>
            </a:r>
            <a:r>
              <a:rPr lang="pt-BR" altLang="pt-BR">
                <a:solidFill>
                  <a:schemeClr val="accent2"/>
                </a:solidFill>
              </a:rPr>
              <a:t>MITO</a:t>
            </a:r>
          </a:p>
          <a:p>
            <a:pPr lvl="1"/>
            <a:r>
              <a:rPr lang="pt-BR" altLang="pt-BR"/>
              <a:t>sócios são essenciais e complementam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127250"/>
            <a:ext cx="614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3464421"/>
            <a:ext cx="61102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229200"/>
            <a:ext cx="61102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20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B9A8B4-FB33-4280-A558-0A87E535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45"/>
            <a:ext cx="9144000" cy="3532909"/>
          </a:xfrm>
          <a:prstGeom prst="rect">
            <a:avLst/>
          </a:prstGeom>
        </p:spPr>
      </p:pic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B692FA7B-C69E-43D1-B723-D42F78E8D24F}"/>
              </a:ext>
            </a:extLst>
          </p:cNvPr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124A61-296E-43F7-8962-DFB0B6603438}"/>
              </a:ext>
            </a:extLst>
          </p:cNvPr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74181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84A193-38F3-47D7-81B9-22E0F18E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45"/>
            <a:ext cx="9144000" cy="3532909"/>
          </a:xfrm>
          <a:prstGeom prst="rect">
            <a:avLst/>
          </a:prstGeom>
        </p:spPr>
      </p:pic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2E2E3832-F1A3-4745-B434-BE4BAAF15A64}"/>
              </a:ext>
            </a:extLst>
          </p:cNvPr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F8F9FE-1020-4A02-85A7-E76B992A44BA}"/>
              </a:ext>
            </a:extLst>
          </p:cNvPr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04187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O que eles/elas buscam...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  <a:p>
            <a:endParaRPr lang="pt-BR" altLang="pt-BR"/>
          </a:p>
          <a:p>
            <a:pPr>
              <a:buFontTx/>
              <a:buNone/>
            </a:pPr>
            <a:r>
              <a:rPr lang="pt-BR" altLang="pt-BR" sz="3200"/>
              <a:t>Realização de seus sonhos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357563"/>
            <a:ext cx="61833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770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ângulo de cantos arredondados 1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pic>
        <p:nvPicPr>
          <p:cNvPr id="15" name="Picture 2" descr="http://www.josedornelas.com.br/wp-content/uploads/2015/01/capa_Epratica3aed-e1421843845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16" y="3546543"/>
            <a:ext cx="1827521" cy="23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josedornelas.com.br/wp-content/uploads/2011/01/EC-e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0" y="3546543"/>
            <a:ext cx="1656184" cy="24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josedornelas.com.br/wp-content/uploads/2015/07/CapaPNCanv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71" y="893308"/>
            <a:ext cx="2590921" cy="1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azendoacontecer.org.br/wp-content/uploads/2016/06/capa_fundobranc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6" y="3429000"/>
            <a:ext cx="2809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209145-CB32-4D3C-A301-41A058653E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58" y="438533"/>
            <a:ext cx="1845249" cy="25643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F79DED-F8BF-49AB-8846-B726CC9806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8" y="893308"/>
            <a:ext cx="2753316" cy="19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O empreendedor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 sz="2000" dirty="0"/>
              <a:t>Em qualquer definição de empreendedorismo encontram-se, pelo menos, os seguintes aspectos referentes ao empreendedor:</a:t>
            </a:r>
          </a:p>
          <a:p>
            <a:pPr>
              <a:buFontTx/>
              <a:buNone/>
            </a:pPr>
            <a:endParaRPr lang="pt-BR" altLang="pt-BR" sz="2000" dirty="0"/>
          </a:p>
          <a:p>
            <a:endParaRPr lang="pt-BR" altLang="pt-BR" sz="2000" dirty="0"/>
          </a:p>
          <a:p>
            <a:pPr lvl="1"/>
            <a:r>
              <a:rPr lang="pt-BR" altLang="pt-BR" sz="2000" u="sng" dirty="0"/>
              <a:t>Iniciativa</a:t>
            </a:r>
            <a:r>
              <a:rPr lang="pt-BR" altLang="pt-BR" sz="2000" dirty="0"/>
              <a:t> para </a:t>
            </a:r>
            <a:r>
              <a:rPr lang="pt-BR" altLang="pt-BR" sz="2000" u="sng" dirty="0"/>
              <a:t>criar/inovar</a:t>
            </a:r>
            <a:r>
              <a:rPr lang="pt-BR" altLang="pt-BR" sz="2000" dirty="0"/>
              <a:t> e </a:t>
            </a:r>
            <a:r>
              <a:rPr lang="pt-BR" altLang="pt-BR" sz="2000" u="sng" dirty="0"/>
              <a:t>paixão</a:t>
            </a:r>
            <a:r>
              <a:rPr lang="pt-BR" altLang="pt-BR" sz="2000" dirty="0"/>
              <a:t> pelo o que faz</a:t>
            </a:r>
          </a:p>
          <a:p>
            <a:pPr lvl="1"/>
            <a:endParaRPr lang="pt-BR" altLang="pt-BR" sz="2000" dirty="0"/>
          </a:p>
          <a:p>
            <a:pPr lvl="1"/>
            <a:r>
              <a:rPr lang="pt-BR" altLang="pt-BR" sz="2000" dirty="0"/>
              <a:t>Utiliza os recursos disponíveis de forma criativa transformando o ambiente social e econômico onde vive</a:t>
            </a:r>
          </a:p>
          <a:p>
            <a:pPr lvl="1"/>
            <a:endParaRPr lang="pt-BR" altLang="pt-BR" sz="2000" dirty="0"/>
          </a:p>
          <a:p>
            <a:pPr lvl="1"/>
            <a:r>
              <a:rPr lang="pt-BR" altLang="pt-BR" sz="2000" dirty="0"/>
              <a:t>Aceita assumir os </a:t>
            </a:r>
            <a:r>
              <a:rPr lang="pt-BR" altLang="pt-BR" sz="2000" u="sng" dirty="0"/>
              <a:t>riscos</a:t>
            </a:r>
            <a:r>
              <a:rPr lang="pt-BR" altLang="pt-BR" sz="2000" dirty="0"/>
              <a:t> e a possibilidade de fracassar</a:t>
            </a:r>
          </a:p>
        </p:txBody>
      </p:sp>
    </p:spTree>
    <p:extLst>
      <p:ext uri="{BB962C8B-B14F-4D97-AF65-F5344CB8AC3E}">
        <p14:creationId xmlns:p14="http://schemas.microsoft.com/office/powerpoint/2010/main" val="4912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tângulo de cantos arredondados 20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aixaDeTexto 21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71700" y="3068638"/>
            <a:ext cx="6400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t-BR" altLang="pt-BR" sz="2800" b="0">
                <a:latin typeface="Arial Rounded MT Bold" pitchFamily="34" charset="0"/>
              </a:rPr>
              <a:t>Empreendedores de sucesso</a:t>
            </a:r>
            <a:endParaRPr lang="en-US" altLang="pt-BR" sz="2800">
              <a:latin typeface="Arial Rounded MT Bold" pitchFamily="34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6084888" y="836613"/>
            <a:ext cx="2392362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dinamismo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755650" y="1125538"/>
            <a:ext cx="3717925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fazer a diferença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643438" y="4797425"/>
            <a:ext cx="1470025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equipe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6084888" y="4005263"/>
            <a:ext cx="2620962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criatividade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492500" y="5516563"/>
            <a:ext cx="5121275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explorar oportunidades</a:t>
            </a: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92088" y="3932238"/>
            <a:ext cx="2301875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Arial Black" panose="020B0A04020102020204" pitchFamily="34" charset="0"/>
              </a:rPr>
              <a:t>motivação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2663825" y="331788"/>
            <a:ext cx="2484438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networking</a:t>
            </a: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611188" y="2636838"/>
            <a:ext cx="1158875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visão</a:t>
            </a: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1258888" y="5876925"/>
            <a:ext cx="1470025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 Black" panose="020B0A04020102020204" pitchFamily="34" charset="0"/>
              </a:rPr>
              <a:t>paixão</a:t>
            </a:r>
          </a:p>
        </p:txBody>
      </p:sp>
      <p:sp>
        <p:nvSpPr>
          <p:cNvPr id="16" name="WordArt 20"/>
          <p:cNvSpPr>
            <a:spLocks noChangeArrowheads="1" noChangeShapeType="1" noTextEdit="1"/>
          </p:cNvSpPr>
          <p:nvPr/>
        </p:nvSpPr>
        <p:spPr bwMode="auto">
          <a:xfrm>
            <a:off x="6875463" y="2133600"/>
            <a:ext cx="1512887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risco</a:t>
            </a:r>
          </a:p>
        </p:txBody>
      </p:sp>
      <p:sp>
        <p:nvSpPr>
          <p:cNvPr id="17" name="WordArt 21"/>
          <p:cNvSpPr>
            <a:spLocks noChangeArrowheads="1" noChangeShapeType="1" noTextEdit="1"/>
          </p:cNvSpPr>
          <p:nvPr/>
        </p:nvSpPr>
        <p:spPr bwMode="auto">
          <a:xfrm>
            <a:off x="3635375" y="2133600"/>
            <a:ext cx="2301875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organização</a:t>
            </a:r>
          </a:p>
        </p:txBody>
      </p:sp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3419475" y="3716338"/>
            <a:ext cx="2301875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planejamento</a:t>
            </a:r>
          </a:p>
        </p:txBody>
      </p:sp>
      <p:sp>
        <p:nvSpPr>
          <p:cNvPr id="19" name="WordArt 23"/>
          <p:cNvSpPr>
            <a:spLocks noChangeArrowheads="1" noChangeShapeType="1" noTextEdit="1"/>
          </p:cNvSpPr>
          <p:nvPr/>
        </p:nvSpPr>
        <p:spPr bwMode="auto">
          <a:xfrm>
            <a:off x="1619250" y="4581525"/>
            <a:ext cx="2301875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99"/>
                </a:solidFill>
                <a:latin typeface="Arial Black" panose="020B0A04020102020204" pitchFamily="34" charset="0"/>
              </a:rPr>
              <a:t>conhecimento</a:t>
            </a:r>
          </a:p>
        </p:txBody>
      </p:sp>
      <p:sp>
        <p:nvSpPr>
          <p:cNvPr id="20" name="WordArt 24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2301875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 Black" panose="020B0A04020102020204" pitchFamily="34" charset="0"/>
              </a:rPr>
              <a:t>liderança</a:t>
            </a:r>
          </a:p>
        </p:txBody>
      </p:sp>
    </p:spTree>
    <p:extLst>
      <p:ext uri="{BB962C8B-B14F-4D97-AF65-F5344CB8AC3E}">
        <p14:creationId xmlns:p14="http://schemas.microsoft.com/office/powerpoint/2010/main" val="26420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Quem é o empreendedor?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341438"/>
            <a:ext cx="63261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697038"/>
            <a:ext cx="6619875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4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Quem é o empreendedor?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  <a:p>
            <a:r>
              <a:rPr lang="pt-BR" altLang="pt-BR" dirty="0"/>
              <a:t>Pergunta errada</a:t>
            </a:r>
          </a:p>
          <a:p>
            <a:endParaRPr lang="pt-BR" altLang="pt-BR" dirty="0"/>
          </a:p>
          <a:p>
            <a:r>
              <a:rPr lang="pt-BR" altLang="pt-BR" dirty="0"/>
              <a:t>Tipos de empreendedores</a:t>
            </a:r>
          </a:p>
          <a:p>
            <a:endParaRPr lang="pt-BR" altLang="pt-BR" dirty="0"/>
          </a:p>
          <a:p>
            <a:r>
              <a:rPr lang="pt-BR" altLang="pt-BR" dirty="0"/>
              <a:t>Mitos e verdades</a:t>
            </a:r>
          </a:p>
        </p:txBody>
      </p:sp>
    </p:spTree>
    <p:extLst>
      <p:ext uri="{BB962C8B-B14F-4D97-AF65-F5344CB8AC3E}">
        <p14:creationId xmlns:p14="http://schemas.microsoft.com/office/powerpoint/2010/main" val="233393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tângulo de cantos arredondados 2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772400" cy="1143000"/>
          </a:xfrm>
        </p:spPr>
        <p:txBody>
          <a:bodyPr/>
          <a:lstStyle/>
          <a:p>
            <a:pPr algn="ctr"/>
            <a:r>
              <a:rPr lang="pt-BR" altLang="pt-BR" dirty="0">
                <a:solidFill>
                  <a:srgbClr val="002060"/>
                </a:solidFill>
              </a:rPr>
              <a:t>Tipos de empreendedores</a:t>
            </a:r>
          </a:p>
        </p:txBody>
      </p:sp>
    </p:spTree>
    <p:extLst>
      <p:ext uri="{BB962C8B-B14F-4D97-AF65-F5344CB8AC3E}">
        <p14:creationId xmlns:p14="http://schemas.microsoft.com/office/powerpoint/2010/main" val="189016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A159B3-6016-4716-BF3E-3207D7FB8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/>
          <a:stretch/>
        </p:blipFill>
        <p:spPr>
          <a:xfrm>
            <a:off x="112098" y="836712"/>
            <a:ext cx="891980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8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d\Documents\Empreende\palestras\tiposempreendedor\post empreende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55775"/>
            <a:ext cx="9288463" cy="92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653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1861</TotalTime>
  <Words>482</Words>
  <Application>Microsoft Office PowerPoint</Application>
  <PresentationFormat>Apresentação na tela (4:3)</PresentationFormat>
  <Paragraphs>112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Lucida Sans Unicode</vt:lpstr>
      <vt:lpstr>Verdana</vt:lpstr>
      <vt:lpstr>Wingdings 2</vt:lpstr>
      <vt:lpstr>Wingdings 3</vt:lpstr>
      <vt:lpstr>Concourse</vt:lpstr>
      <vt:lpstr>Apresentação do PowerPoint</vt:lpstr>
      <vt:lpstr>O empreendedor</vt:lpstr>
      <vt:lpstr>O empreendedor</vt:lpstr>
      <vt:lpstr>Apresentação do PowerPoint</vt:lpstr>
      <vt:lpstr>Quem é o empreendedor?</vt:lpstr>
      <vt:lpstr>Quem é o empreendedor?</vt:lpstr>
      <vt:lpstr>Tipos de empreendedores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Mitos e verdades (Brasil, livro “Empreendedorismo na Prática”)</vt:lpstr>
      <vt:lpstr>Mitos e verdades</vt:lpstr>
      <vt:lpstr>Mitos e verdades</vt:lpstr>
      <vt:lpstr>Mitos e verdades</vt:lpstr>
      <vt:lpstr>Apresentação do PowerPoint</vt:lpstr>
      <vt:lpstr>Apresentação do PowerPoint</vt:lpstr>
      <vt:lpstr>O que eles/elas buscam...</vt:lpstr>
      <vt:lpstr>Apresentação do PowerPoint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edsada</dc:title>
  <dc:creator>Mariselma</dc:creator>
  <cp:lastModifiedBy>jc ad</cp:lastModifiedBy>
  <cp:revision>259</cp:revision>
  <dcterms:created xsi:type="dcterms:W3CDTF">2007-10-25T14:49:18Z</dcterms:created>
  <dcterms:modified xsi:type="dcterms:W3CDTF">2018-02-23T22:29:41Z</dcterms:modified>
</cp:coreProperties>
</file>